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3" r:id="rId3"/>
    <p:sldId id="265" r:id="rId4"/>
    <p:sldId id="283" r:id="rId5"/>
    <p:sldId id="266" r:id="rId6"/>
    <p:sldId id="28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4A47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63082" autoAdjust="0"/>
  </p:normalViewPr>
  <p:slideViewPr>
    <p:cSldViewPr>
      <p:cViewPr>
        <p:scale>
          <a:sx n="75" d="100"/>
          <a:sy n="75" d="100"/>
        </p:scale>
        <p:origin x="-1236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6FFD0-776F-4F6C-926F-A1155E8292D1}" type="datetimeFigureOut">
              <a:rPr lang="en-US" smtClean="0"/>
              <a:pPr/>
              <a:t>20-Nov-15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744C6-6269-4AF1-94BA-3B189CC17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Καλημέρα</a:t>
            </a:r>
            <a:r>
              <a:rPr lang="el-GR" baseline="0" dirty="0" smtClean="0"/>
              <a:t> κυρίες κ κύριοι.</a:t>
            </a:r>
          </a:p>
          <a:p>
            <a:r>
              <a:rPr lang="el-GR" baseline="0" dirty="0" smtClean="0"/>
              <a:t>Λέγομαι Φραντζέσκο </a:t>
            </a:r>
            <a:r>
              <a:rPr lang="el-GR" baseline="0" dirty="0" err="1" smtClean="0"/>
              <a:t>Μπερτελς</a:t>
            </a:r>
            <a:r>
              <a:rPr lang="el-GR" baseline="0" dirty="0" smtClean="0"/>
              <a:t> και θα σας πω δύο λόγια για την αρχιτεκτονική του ΦΕΡΜΙΣ</a:t>
            </a:r>
          </a:p>
          <a:p>
            <a:r>
              <a:rPr lang="el-GR" baseline="0" dirty="0" smtClean="0"/>
              <a:t>Όπως μπορείτε να δείτε στην εικόνα το σύστημα αποτελείται από:</a:t>
            </a:r>
          </a:p>
          <a:p>
            <a:r>
              <a:rPr lang="el-GR" baseline="0" dirty="0" smtClean="0"/>
              <a:t>Το </a:t>
            </a:r>
            <a:r>
              <a:rPr lang="el-GR" b="1" baseline="0" dirty="0" smtClean="0"/>
              <a:t>Εναέριο Σύστημα</a:t>
            </a:r>
            <a:r>
              <a:rPr lang="el-GR" baseline="0" dirty="0" smtClean="0"/>
              <a:t>: το αεροπλάνο με το φορτίο ΦΕΡΜΙΣ το οποίο πετάει πάνω από την πυρκαγιά παρακολουθώντας την κατάσταση</a:t>
            </a:r>
          </a:p>
          <a:p>
            <a:r>
              <a:rPr lang="el-GR" baseline="0" dirty="0" smtClean="0"/>
              <a:t>Το </a:t>
            </a:r>
            <a:r>
              <a:rPr lang="el-GR" b="1" baseline="0" dirty="0" smtClean="0"/>
              <a:t>Επίγειο Σύστημα</a:t>
            </a:r>
            <a:r>
              <a:rPr lang="el-GR" baseline="0" dirty="0" smtClean="0"/>
              <a:t>: που αποτελείτε από:</a:t>
            </a:r>
          </a:p>
          <a:p>
            <a:r>
              <a:rPr lang="el-GR" dirty="0" smtClean="0"/>
              <a:t>Τα </a:t>
            </a:r>
            <a:r>
              <a:rPr lang="el-GR" b="1" dirty="0" smtClean="0"/>
              <a:t>Τερματικά εντοπισμού</a:t>
            </a:r>
            <a:r>
              <a:rPr lang="en-US" dirty="0" smtClean="0"/>
              <a:t> </a:t>
            </a:r>
            <a:r>
              <a:rPr lang="el-GR" dirty="0" smtClean="0"/>
              <a:t>που</a:t>
            </a:r>
            <a:r>
              <a:rPr lang="el-GR" baseline="0" dirty="0" smtClean="0"/>
              <a:t> εκπέμπουν την</a:t>
            </a:r>
            <a:r>
              <a:rPr lang="el-GR" b="1" baseline="0" dirty="0" smtClean="0"/>
              <a:t> θέσης των πυροσβεστικών μονάδων</a:t>
            </a:r>
            <a:r>
              <a:rPr lang="el-GR" baseline="0" dirty="0" smtClean="0"/>
              <a:t> που στέλνει το στίγμα του στο φορτίο ΦΕΡΜΙΣ</a:t>
            </a:r>
          </a:p>
          <a:p>
            <a:r>
              <a:rPr lang="el-GR" b="1" baseline="0" dirty="0" smtClean="0"/>
              <a:t>Ο Επίγειος Σταθμός Ελέγχου </a:t>
            </a:r>
            <a:r>
              <a:rPr lang="el-GR" baseline="0" dirty="0" smtClean="0"/>
              <a:t>του εναέριου οχήματος </a:t>
            </a:r>
          </a:p>
          <a:p>
            <a:r>
              <a:rPr lang="el-GR" baseline="0" dirty="0" smtClean="0"/>
              <a:t>Και τέλος ο </a:t>
            </a:r>
            <a:r>
              <a:rPr lang="el-GR" b="1" baseline="0" dirty="0" smtClean="0"/>
              <a:t>Σταθμός Ανάλυσης Δεδομένων Πυρκαγιάς</a:t>
            </a:r>
            <a:r>
              <a:rPr lang="el-GR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44C6-6269-4AF1-94BA-3B189CC170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σύνδεση έχει ως εξής: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Τα </a:t>
            </a:r>
            <a:r>
              <a:rPr lang="el-GR" b="1" dirty="0" smtClean="0"/>
              <a:t>Τερματικά εντοπισμού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l-GR" dirty="0" smtClean="0">
                <a:sym typeface="Wingdings" pitchFamily="2" charset="2"/>
              </a:rPr>
              <a:t>προσδιορίζουν</a:t>
            </a:r>
            <a:r>
              <a:rPr lang="el-GR" baseline="0" dirty="0" smtClean="0">
                <a:sym typeface="Wingdings" pitchFamily="2" charset="2"/>
              </a:rPr>
              <a:t> την</a:t>
            </a:r>
            <a:r>
              <a:rPr lang="el-GR" dirty="0" smtClean="0">
                <a:sym typeface="Wingdings" pitchFamily="2" charset="2"/>
              </a:rPr>
              <a:t> θέσης των πυροσβεστικών μονάδων και μεταδίδουν αυτά</a:t>
            </a:r>
            <a:r>
              <a:rPr lang="el-GR" baseline="0" dirty="0" smtClean="0">
                <a:sym typeface="Wingdings" pitchFamily="2" charset="2"/>
              </a:rPr>
              <a:t> τα δεδομένα στο </a:t>
            </a:r>
            <a:r>
              <a:rPr lang="el-GR" b="1" baseline="0" dirty="0" smtClean="0">
                <a:sym typeface="Wingdings" pitchFamily="2" charset="2"/>
              </a:rPr>
              <a:t>φορτίο</a:t>
            </a:r>
            <a:r>
              <a:rPr lang="el-GR" baseline="0" dirty="0" smtClean="0">
                <a:sym typeface="Wingdings" pitchFamily="2" charset="2"/>
              </a:rPr>
              <a:t> ΦΕΡΜΙΣ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>
                <a:sym typeface="Wingdings" pitchFamily="2" charset="2"/>
              </a:rPr>
              <a:t>Το οποίο συλλέγει αυτά μαζί με άλλα δεδομένα της πυρκαγιάς που προέρχονται από τα αλλά </a:t>
            </a:r>
            <a:r>
              <a:rPr lang="el-GR" baseline="0" dirty="0" smtClean="0">
                <a:sym typeface="Wingdings" pitchFamily="2" charset="2"/>
              </a:rPr>
              <a:t>συστήματα.</a:t>
            </a:r>
            <a:endParaRPr lang="el-GR" baseline="0" dirty="0" smtClean="0">
              <a:sym typeface="Wingdings" pitchFamily="2" charset="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>
                <a:sym typeface="Wingdings" pitchFamily="2" charset="2"/>
              </a:rPr>
              <a:t>Όλα αυτά τα δεδομένα στέλνονται κάτω και συλλέγονται από το </a:t>
            </a:r>
            <a:r>
              <a:rPr lang="el-GR" sz="3200" b="1" i="1" dirty="0" smtClean="0"/>
              <a:t>Επίγειο τερματικό δεδομένων</a:t>
            </a:r>
            <a:r>
              <a:rPr lang="en-US" sz="3200" b="1" i="1" dirty="0" smtClean="0"/>
              <a:t> (GDT)</a:t>
            </a:r>
            <a:r>
              <a:rPr lang="el-GR" sz="3200" i="1" dirty="0" smtClean="0"/>
              <a:t>  βρίσκεται</a:t>
            </a:r>
            <a:r>
              <a:rPr lang="el-GR" sz="3200" i="1" baseline="0" dirty="0" smtClean="0"/>
              <a:t> σε </a:t>
            </a:r>
            <a:r>
              <a:rPr lang="el-GR" sz="3200" b="1" i="1" baseline="0" dirty="0" smtClean="0"/>
              <a:t>ασφαλές</a:t>
            </a:r>
            <a:r>
              <a:rPr lang="el-GR" sz="3200" i="1" baseline="0" dirty="0" smtClean="0"/>
              <a:t> </a:t>
            </a:r>
            <a:r>
              <a:rPr lang="el-GR" sz="3200" i="0" dirty="0" smtClean="0"/>
              <a:t>το οποίο είναι υπεύθυνο</a:t>
            </a:r>
            <a:r>
              <a:rPr lang="el-GR" sz="3200" i="0" baseline="0" dirty="0" smtClean="0"/>
              <a:t> για την </a:t>
            </a:r>
            <a:r>
              <a:rPr lang="el-GR" sz="3200" i="0" dirty="0" smtClean="0">
                <a:sym typeface="Wingdings" pitchFamily="2" charset="2"/>
              </a:rPr>
              <a:t>επικοινωνία  μεταξύ</a:t>
            </a:r>
            <a:r>
              <a:rPr lang="el-GR" sz="3200" i="0" baseline="0" dirty="0" smtClean="0">
                <a:sym typeface="Wingdings" pitchFamily="2" charset="2"/>
              </a:rPr>
              <a:t> </a:t>
            </a:r>
            <a:r>
              <a:rPr lang="el-GR" sz="3200" i="0" dirty="0" smtClean="0">
                <a:sym typeface="Wingdings" pitchFamily="2" charset="2"/>
              </a:rPr>
              <a:t>εναέριου οχήματος και σταθμό ελέγχου.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i="0" dirty="0" smtClean="0">
                <a:sym typeface="Wingdings" pitchFamily="2" charset="2"/>
              </a:rPr>
              <a:t>Ο </a:t>
            </a:r>
            <a:r>
              <a:rPr lang="el-GR" sz="3200" b="1" i="1" dirty="0" smtClean="0"/>
              <a:t>Σταθμός ελέγχου</a:t>
            </a:r>
            <a:r>
              <a:rPr lang="en-US" sz="3200" b="1" i="1" dirty="0" smtClean="0"/>
              <a:t>(GCS)</a:t>
            </a:r>
            <a:r>
              <a:rPr lang="el-GR" sz="3200" b="1" i="1" dirty="0" smtClean="0"/>
              <a:t> </a:t>
            </a:r>
            <a:r>
              <a:rPr lang="el-GR" sz="3200" i="0" dirty="0" smtClean="0">
                <a:sym typeface="Wingdings" pitchFamily="2" charset="2"/>
              </a:rPr>
              <a:t>επιτρέπει</a:t>
            </a:r>
            <a:r>
              <a:rPr lang="el-GR" sz="3200" i="0" baseline="0" dirty="0" smtClean="0">
                <a:sym typeface="Wingdings" pitchFamily="2" charset="2"/>
              </a:rPr>
              <a:t> την</a:t>
            </a:r>
            <a:r>
              <a:rPr lang="el-GR" sz="3200" i="1" dirty="0" smtClean="0">
                <a:sym typeface="Wingdings" pitchFamily="2" charset="2"/>
              </a:rPr>
              <a:t> </a:t>
            </a:r>
            <a:r>
              <a:rPr lang="el-GR" sz="3200" i="0" dirty="0" smtClean="0">
                <a:sym typeface="Wingdings" pitchFamily="2" charset="2"/>
              </a:rPr>
              <a:t>πλοήγηση του εναέριου οχήματος όπως</a:t>
            </a:r>
            <a:r>
              <a:rPr lang="el-GR" sz="3200" i="0" baseline="0" dirty="0" smtClean="0">
                <a:sym typeface="Wingdings" pitchFamily="2" charset="2"/>
              </a:rPr>
              <a:t> και τον </a:t>
            </a:r>
            <a:r>
              <a:rPr lang="el-GR" sz="3200" b="1" i="0" baseline="0" dirty="0" smtClean="0">
                <a:sym typeface="Wingdings" pitchFamily="2" charset="2"/>
              </a:rPr>
              <a:t>χειρισμό</a:t>
            </a:r>
            <a:r>
              <a:rPr lang="el-GR" sz="3200" i="0" baseline="0" dirty="0" smtClean="0">
                <a:sym typeface="Wingdings" pitchFamily="2" charset="2"/>
              </a:rPr>
              <a:t> του φορτίου ΦΕΡΜΙΣ. Όλα τα δεδομένα που στάλθηκαν από το φορτίο ΦΕΡΜΙΣ μαζί με κάποια δεδομένα πλοήγησης καταλήγουν στον</a:t>
            </a:r>
            <a:r>
              <a:rPr lang="el-GR" sz="3200" dirty="0" smtClean="0"/>
              <a:t> </a:t>
            </a:r>
            <a:r>
              <a:rPr lang="el-GR" sz="3200" b="1" dirty="0" smtClean="0"/>
              <a:t>σταθμό ανάλυσης δεδομένων πυρκαγιάς (</a:t>
            </a:r>
            <a:r>
              <a:rPr lang="en-US" sz="3200" b="1" dirty="0" smtClean="0"/>
              <a:t>GFAS</a:t>
            </a:r>
            <a:r>
              <a:rPr lang="el-GR" sz="3200" b="1" dirty="0" smtClean="0"/>
              <a:t>).</a:t>
            </a:r>
            <a:r>
              <a:rPr lang="en-US" sz="3200" b="1" baseline="0" dirty="0" smtClean="0">
                <a:sym typeface="Wingdings" pitchFamily="2" charset="2"/>
              </a:rPr>
              <a:t> </a:t>
            </a:r>
            <a:r>
              <a:rPr lang="el-GR" sz="3200" b="0" baseline="0" dirty="0" smtClean="0">
                <a:sym typeface="Wingdings" pitchFamily="2" charset="2"/>
              </a:rPr>
              <a:t>Το οποίο περιέχει μια</a:t>
            </a:r>
            <a:r>
              <a:rPr lang="el-GR" sz="3200" dirty="0" smtClean="0">
                <a:sym typeface="Wingdings" pitchFamily="2" charset="2"/>
              </a:rPr>
              <a:t> εφαρμογή επεξεργασίας και αποτύπωσης των δεδομένων που</a:t>
            </a:r>
            <a:r>
              <a:rPr lang="el-GR" sz="3200" baseline="0" dirty="0" smtClean="0">
                <a:sym typeface="Wingdings" pitchFamily="2" charset="2"/>
              </a:rPr>
              <a:t> συλλέχτηκαν </a:t>
            </a:r>
            <a:r>
              <a:rPr lang="el-GR" sz="3200" dirty="0" smtClean="0">
                <a:sym typeface="Wingdings" pitchFamily="2" charset="2"/>
              </a:rPr>
              <a:t>στον αέρα και παρέχουν</a:t>
            </a:r>
            <a:r>
              <a:rPr lang="el-GR" sz="3200" baseline="0" dirty="0" smtClean="0">
                <a:sym typeface="Wingdings" pitchFamily="2" charset="2"/>
              </a:rPr>
              <a:t> μια ολοκληρωμένη εικόνα στο </a:t>
            </a:r>
            <a:r>
              <a:rPr lang="el-GR" sz="3200" b="1" dirty="0" smtClean="0">
                <a:sym typeface="Wingdings" pitchFamily="2" charset="2"/>
              </a:rPr>
              <a:t>κέντρο λήψεως αποφάσεων κατά την πυρόσβεση</a:t>
            </a:r>
            <a:endParaRPr lang="en-US" sz="3200" b="1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44C6-6269-4AF1-94BA-3B189CC170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44C6-6269-4AF1-94BA-3B189CC170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απογείωση</a:t>
            </a:r>
            <a:r>
              <a:rPr lang="el-GR" baseline="0" dirty="0" smtClean="0"/>
              <a:t> του </a:t>
            </a:r>
            <a:r>
              <a:rPr lang="el-GR" b="1" baseline="0" dirty="0" smtClean="0"/>
              <a:t>πραγματοποιείτε</a:t>
            </a:r>
            <a:r>
              <a:rPr lang="el-GR" baseline="0" dirty="0" smtClean="0"/>
              <a:t> μέσου </a:t>
            </a:r>
            <a:r>
              <a:rPr lang="el-GR" dirty="0" smtClean="0"/>
              <a:t>Εκτοξευτής</a:t>
            </a:r>
          </a:p>
          <a:p>
            <a:r>
              <a:rPr lang="el-GR" dirty="0" smtClean="0"/>
              <a:t>Αλεξίπτωτο σιν</a:t>
            </a:r>
            <a:r>
              <a:rPr lang="el-GR" baseline="0" dirty="0" smtClean="0"/>
              <a:t> αερόσακος </a:t>
            </a:r>
            <a:r>
              <a:rPr lang="el-GR" b="1" baseline="0" dirty="0" smtClean="0"/>
              <a:t>προστατέψει</a:t>
            </a:r>
            <a:r>
              <a:rPr lang="el-GR" baseline="0" dirty="0" smtClean="0"/>
              <a:t> το Φορτίο</a:t>
            </a:r>
            <a:endParaRPr 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44C6-6269-4AF1-94BA-3B189CC170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</a:t>
            </a:r>
            <a:r>
              <a:rPr lang="el-GR" baseline="0" dirty="0" smtClean="0"/>
              <a:t> εναέριο φορτίο ΦΕΡΜΙΣ βρίσκεται στην μύτη του εναέριου οχήματος και περιέχει:</a:t>
            </a:r>
          </a:p>
          <a:p>
            <a:pPr>
              <a:buFont typeface="Arial" pitchFamily="34" charset="0"/>
              <a:buChar char="•"/>
            </a:pPr>
            <a:r>
              <a:rPr lang="el-GR" baseline="0" dirty="0" smtClean="0"/>
              <a:t>1 Θερμική και οπτική κάμερα η όποια </a:t>
            </a:r>
            <a:r>
              <a:rPr lang="el-GR" baseline="0" dirty="0" smtClean="0"/>
              <a:t>είναι </a:t>
            </a:r>
            <a:r>
              <a:rPr lang="el-GR" b="1" baseline="0" dirty="0" smtClean="0"/>
              <a:t>φιξαρισμένη</a:t>
            </a:r>
            <a:r>
              <a:rPr lang="el-GR" baseline="0" dirty="0" smtClean="0"/>
              <a:t> σε </a:t>
            </a:r>
            <a:r>
              <a:rPr lang="el-GR" baseline="0" dirty="0" smtClean="0"/>
              <a:t>ένα σύστημα σταθεροποιήσεις 2 αξόνων</a:t>
            </a:r>
          </a:p>
          <a:p>
            <a:pPr>
              <a:buFont typeface="Arial" pitchFamily="34" charset="0"/>
              <a:buChar char="•"/>
            </a:pPr>
            <a:r>
              <a:rPr lang="el-GR" baseline="0" dirty="0" smtClean="0"/>
              <a:t>1 Μετεωρολογικός αισθητήρα</a:t>
            </a:r>
          </a:p>
          <a:p>
            <a:pPr>
              <a:buFont typeface="Arial" pitchFamily="34" charset="0"/>
              <a:buChar char="•"/>
            </a:pPr>
            <a:r>
              <a:rPr lang="el-GR" baseline="0" dirty="0" smtClean="0"/>
              <a:t>1 Ατμοσφαιρικός αισθητήρας</a:t>
            </a:r>
          </a:p>
          <a:p>
            <a:pPr>
              <a:buFont typeface="Arial" pitchFamily="34" charset="0"/>
              <a:buChar char="•"/>
            </a:pPr>
            <a:r>
              <a:rPr lang="el-GR" baseline="0" dirty="0" smtClean="0"/>
              <a:t>1 Δέκτη εντοπισμού επίγειων μονάδων.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44C6-6269-4AF1-94BA-3B189CC170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Την</a:t>
            </a:r>
            <a:r>
              <a:rPr lang="el-GR" baseline="0" dirty="0" smtClean="0"/>
              <a:t> </a:t>
            </a:r>
            <a:r>
              <a:rPr lang="el-GR" baseline="0" dirty="0" smtClean="0"/>
              <a:t>κίνηση </a:t>
            </a:r>
            <a:r>
              <a:rPr lang="el-GR" baseline="0" dirty="0" smtClean="0"/>
              <a:t>των </a:t>
            </a:r>
            <a:r>
              <a:rPr lang="el-GR" baseline="0" dirty="0" smtClean="0"/>
              <a:t>πληροφοριών </a:t>
            </a:r>
            <a:endParaRPr lang="el-GR" baseline="0" dirty="0" smtClean="0"/>
          </a:p>
          <a:p>
            <a:r>
              <a:rPr lang="el-GR" baseline="0" dirty="0" smtClean="0"/>
              <a:t>Επίγειες πυροσβεστικές μονάδες</a:t>
            </a:r>
            <a:endParaRPr lang="en-US" baseline="0" dirty="0" smtClean="0"/>
          </a:p>
          <a:p>
            <a:r>
              <a:rPr lang="el-GR" baseline="0" dirty="0" smtClean="0"/>
              <a:t>Φορτίο ΦΕΡΜΙΣ</a:t>
            </a:r>
            <a:endParaRPr lang="el-GR" baseline="0" dirty="0" smtClean="0"/>
          </a:p>
          <a:p>
            <a:r>
              <a:rPr lang="el-GR" baseline="0" dirty="0" smtClean="0"/>
              <a:t>Επίγειο σταθμό έλεγχου </a:t>
            </a:r>
            <a:endParaRPr lang="el-GR" baseline="0" dirty="0" smtClean="0"/>
          </a:p>
          <a:p>
            <a:r>
              <a:rPr lang="el-GR" sz="1200" i="0" baseline="0" dirty="0" smtClean="0">
                <a:sym typeface="Wingdings" pitchFamily="2" charset="2"/>
              </a:rPr>
              <a:t>Για να </a:t>
            </a:r>
            <a:r>
              <a:rPr lang="el-GR" sz="1200" i="0" baseline="0" dirty="0" smtClean="0">
                <a:sym typeface="Wingdings" pitchFamily="2" charset="2"/>
              </a:rPr>
              <a:t>κατακλίσουνε </a:t>
            </a:r>
            <a:r>
              <a:rPr lang="el-GR" sz="1200" i="0" baseline="0" dirty="0" smtClean="0">
                <a:sym typeface="Wingdings" pitchFamily="2" charset="2"/>
              </a:rPr>
              <a:t>στον</a:t>
            </a:r>
            <a:r>
              <a:rPr lang="el-GR" sz="1200" dirty="0" smtClean="0"/>
              <a:t> </a:t>
            </a:r>
            <a:r>
              <a:rPr lang="el-GR" sz="1200" b="1" dirty="0" smtClean="0"/>
              <a:t>σταθμό ανάλυσης δεδομένων πυρκαγιάς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44C6-6269-4AF1-94BA-3B189CC170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2F9A-D7E8-4A43-A9AB-CE2F9A5FBD77}" type="datetimeFigureOut">
              <a:rPr lang="en-US" smtClean="0"/>
              <a:pPr/>
              <a:t>20-Nov-15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356350"/>
            <a:ext cx="2133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2F9A-D7E8-4A43-A9AB-CE2F9A5FBD77}" type="datetimeFigureOut">
              <a:rPr lang="en-US" smtClean="0"/>
              <a:pPr/>
              <a:t>20-Nov-15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1E59-5385-4BA9-BDB5-ABAA56BA2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2F9A-D7E8-4A43-A9AB-CE2F9A5FBD77}" type="datetimeFigureOut">
              <a:rPr lang="en-US" smtClean="0"/>
              <a:pPr/>
              <a:t>20-Nov-15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1E59-5385-4BA9-BDB5-ABAA56BA2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2F9A-D7E8-4A43-A9AB-CE2F9A5FBD77}" type="datetimeFigureOut">
              <a:rPr lang="en-US" smtClean="0"/>
              <a:pPr/>
              <a:t>20-Nov-15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1E59-5385-4BA9-BDB5-ABAA56BA2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2F9A-D7E8-4A43-A9AB-CE2F9A5FBD77}" type="datetimeFigureOut">
              <a:rPr lang="en-US" smtClean="0"/>
              <a:pPr/>
              <a:t>20-Nov-15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1E59-5385-4BA9-BDB5-ABAA56BA2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2F9A-D7E8-4A43-A9AB-CE2F9A5FBD77}" type="datetimeFigureOut">
              <a:rPr lang="en-US" smtClean="0"/>
              <a:pPr/>
              <a:t>20-Nov-15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1E59-5385-4BA9-BDB5-ABAA56BA2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2F9A-D7E8-4A43-A9AB-CE2F9A5FBD77}" type="datetimeFigureOut">
              <a:rPr lang="en-US" smtClean="0"/>
              <a:pPr/>
              <a:t>20-Nov-15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1E59-5385-4BA9-BDB5-ABAA56BA2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2F9A-D7E8-4A43-A9AB-CE2F9A5FBD77}" type="datetimeFigureOut">
              <a:rPr lang="en-US" smtClean="0"/>
              <a:pPr/>
              <a:t>20-Nov-15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1E59-5385-4BA9-BDB5-ABAA56BA2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2F9A-D7E8-4A43-A9AB-CE2F9A5FBD77}" type="datetimeFigureOut">
              <a:rPr lang="en-US" smtClean="0"/>
              <a:pPr/>
              <a:t>20-Nov-15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1E59-5385-4BA9-BDB5-ABAA56BA2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2F9A-D7E8-4A43-A9AB-CE2F9A5FBD77}" type="datetimeFigureOut">
              <a:rPr lang="en-US" smtClean="0"/>
              <a:pPr/>
              <a:t>20-Nov-15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1E59-5385-4BA9-BDB5-ABAA56BA2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2F9A-D7E8-4A43-A9AB-CE2F9A5FBD77}" type="datetimeFigureOut">
              <a:rPr lang="en-US" smtClean="0"/>
              <a:pPr/>
              <a:t>20-Nov-15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1E59-5385-4BA9-BDB5-ABAA56BA2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fld id="{163C2F9A-D7E8-4A43-A9AB-CE2F9A5FBD77}" type="datetimeFigureOut">
              <a:rPr lang="en-US" smtClean="0"/>
              <a:pPr/>
              <a:t>20-Nov-15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C1E59-5385-4BA9-BDB5-ABAA56BA22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04038" y="6045200"/>
            <a:ext cx="2011362" cy="736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7016" y="797859"/>
            <a:ext cx="7218784" cy="545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343400" y="5562600"/>
            <a:ext cx="3886200" cy="685800"/>
            <a:chOff x="228600" y="5867400"/>
            <a:chExt cx="4191000" cy="802843"/>
          </a:xfrm>
        </p:grpSpPr>
        <p:sp>
          <p:nvSpPr>
            <p:cNvPr id="12" name="Rounded Rectangle 11"/>
            <p:cNvSpPr/>
            <p:nvPr/>
          </p:nvSpPr>
          <p:spPr>
            <a:xfrm>
              <a:off x="228600" y="5867400"/>
              <a:ext cx="4191000" cy="8028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6015429"/>
              <a:ext cx="1097442" cy="544649"/>
            </a:xfrm>
            <a:prstGeom prst="rect">
              <a:avLst/>
            </a:prstGeom>
          </p:spPr>
        </p:pic>
        <p:pic>
          <p:nvPicPr>
            <p:cNvPr id="14" name="Picture 9" descr="http://www.dfrcag.com/wp-content/uploads/2013/04/xKemea-Logo.jpg.pagespeed.ic.Uq6ZzQU8W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1" y="5919556"/>
              <a:ext cx="959722" cy="6867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3" descr="http://www.homer-project.eu/sites/default/files/images/certh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902757"/>
              <a:ext cx="742103" cy="7266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http://en.ruvsa.com/upload/iblock/073/Israel%20_%20Bluebird%20Aero%20Systems%20_%20LOG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919556"/>
              <a:ext cx="1088853" cy="7098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le 3"/>
          <p:cNvSpPr txBox="1">
            <a:spLocks/>
          </p:cNvSpPr>
          <p:nvPr/>
        </p:nvSpPr>
        <p:spPr>
          <a:xfrm>
            <a:off x="533400" y="152400"/>
            <a:ext cx="813816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i="1" cap="all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Αρχιτεκτονικη</a:t>
            </a:r>
            <a:r>
              <a:rPr lang="el-GR" sz="2800" b="1" i="1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l-GR" sz="2800" b="1" i="1" cap="all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εργου</a:t>
            </a:r>
            <a:r>
              <a:rPr lang="el-GR" sz="2800" b="1" i="1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el-GR" sz="2800" b="1" i="1" u="none" strike="noStrike" kern="1200" cap="all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2400" y="5943600"/>
            <a:ext cx="4191000" cy="802843"/>
            <a:chOff x="228600" y="5867400"/>
            <a:chExt cx="4191000" cy="802843"/>
          </a:xfrm>
        </p:grpSpPr>
        <p:sp>
          <p:nvSpPr>
            <p:cNvPr id="5" name="Rounded Rectangle 4"/>
            <p:cNvSpPr/>
            <p:nvPr/>
          </p:nvSpPr>
          <p:spPr>
            <a:xfrm>
              <a:off x="228600" y="5867400"/>
              <a:ext cx="4191000" cy="8028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6015429"/>
              <a:ext cx="1097442" cy="544649"/>
            </a:xfrm>
            <a:prstGeom prst="rect">
              <a:avLst/>
            </a:prstGeom>
          </p:spPr>
        </p:pic>
        <p:pic>
          <p:nvPicPr>
            <p:cNvPr id="7" name="Picture 9" descr="http://www.dfrcag.com/wp-content/uploads/2013/04/xKemea-Logo.jpg.pagespeed.ic.Uq6ZzQU8W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1" y="5919556"/>
              <a:ext cx="959722" cy="6867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3" descr="http://www.homer-project.eu/sites/default/files/images/certh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902757"/>
              <a:ext cx="742103" cy="7266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5" descr="http://en.ruvsa.com/upload/iblock/073/Israel%20_%20Bluebird%20Aero%20Systems%20_%20LOG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919556"/>
              <a:ext cx="1088853" cy="7098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3122"/>
            <a:ext cx="6158419" cy="510807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6610"/>
          </a:xfrm>
        </p:spPr>
        <p:txBody>
          <a:bodyPr/>
          <a:lstStyle/>
          <a:p>
            <a:pPr>
              <a:defRPr/>
            </a:pPr>
            <a:r>
              <a:rPr lang="el-GR" sz="2800" b="1" i="1" cap="all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πλατφορμα</a:t>
            </a:r>
            <a:r>
              <a:rPr lang="el-GR" sz="2800" b="1" i="1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FERMIS </a:t>
            </a:r>
            <a:endParaRPr lang="en-US" sz="2800" b="1" i="1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l-GR" sz="2800" b="1" i="1" cap="all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Εναεριο</a:t>
            </a:r>
            <a:r>
              <a:rPr lang="el-GR" sz="2800" b="1" i="1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i="1" cap="all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Συστημα</a:t>
            </a:r>
            <a:r>
              <a:rPr lang="el-GR" sz="2800" b="1" i="1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i="1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i="1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153400" cy="2133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l-GR" sz="2000" dirty="0" smtClean="0"/>
              <a:t>Το εναέριο μη επανδρωμένο όχημα </a:t>
            </a:r>
            <a:r>
              <a:rPr lang="en-US" sz="2000" dirty="0" smtClean="0"/>
              <a:t>UAV </a:t>
            </a:r>
            <a:r>
              <a:rPr lang="en-US" sz="2000" dirty="0" err="1" smtClean="0"/>
              <a:t>SpyLite</a:t>
            </a:r>
            <a:r>
              <a:rPr lang="el-GR" sz="2000" dirty="0" smtClean="0"/>
              <a:t> κατασκευάστηκε από την εταιρεία </a:t>
            </a:r>
            <a:r>
              <a:rPr lang="en-US" sz="2000" dirty="0" err="1" smtClean="0"/>
              <a:t>BlueBird</a:t>
            </a:r>
            <a:r>
              <a:rPr lang="en-US" sz="2000" dirty="0" smtClean="0"/>
              <a:t> (IL</a:t>
            </a:r>
            <a:r>
              <a:rPr lang="en-US" sz="2000" dirty="0"/>
              <a:t>) </a:t>
            </a:r>
            <a:r>
              <a:rPr lang="el-GR" sz="2000" dirty="0" smtClean="0"/>
              <a:t>με τα χαρακτηριστικά</a:t>
            </a:r>
            <a:r>
              <a:rPr lang="en-US" sz="2000" dirty="0" smtClean="0"/>
              <a:t>: </a:t>
            </a:r>
          </a:p>
          <a:p>
            <a:pPr algn="just"/>
            <a:r>
              <a:rPr lang="el-GR" sz="2000" dirty="0" smtClean="0">
                <a:sym typeface="Wingdings" pitchFamily="2" charset="2"/>
              </a:rPr>
              <a:t>Ηλεκτρικός κινητήρας </a:t>
            </a:r>
          </a:p>
          <a:p>
            <a:pPr algn="just"/>
            <a:r>
              <a:rPr lang="el-GR" sz="2000" dirty="0" smtClean="0">
                <a:sym typeface="Wingdings" pitchFamily="2" charset="2"/>
              </a:rPr>
              <a:t>Δυνατότητα  μέχρι 4 ωρών πτήσης</a:t>
            </a:r>
          </a:p>
          <a:p>
            <a:pPr algn="just"/>
            <a:r>
              <a:rPr lang="el-GR" sz="2000" dirty="0" smtClean="0">
                <a:sym typeface="Wingdings" pitchFamily="2" charset="2"/>
              </a:rPr>
              <a:t>Εμβέλεια άνω των  50χμ</a:t>
            </a:r>
          </a:p>
          <a:p>
            <a:pPr algn="just"/>
            <a:r>
              <a:rPr lang="el-GR" sz="2000" dirty="0" smtClean="0">
                <a:sym typeface="Wingdings" pitchFamily="2" charset="2"/>
              </a:rPr>
              <a:t>Ταχύτητα άνω των 100χμ ανά ώρα</a:t>
            </a:r>
            <a:endParaRPr lang="en-US" sz="2000" dirty="0" smtClean="0"/>
          </a:p>
          <a:p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867400"/>
            <a:ext cx="4191000" cy="802843"/>
            <a:chOff x="228600" y="5867400"/>
            <a:chExt cx="4191000" cy="802843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5867400"/>
              <a:ext cx="4191000" cy="8028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6015429"/>
              <a:ext cx="1097442" cy="544649"/>
            </a:xfrm>
            <a:prstGeom prst="rect">
              <a:avLst/>
            </a:prstGeom>
          </p:spPr>
        </p:pic>
        <p:pic>
          <p:nvPicPr>
            <p:cNvPr id="11" name="Picture 9" descr="http://www.dfrcag.com/wp-content/uploads/2013/04/xKemea-Logo.jpg.pagespeed.ic.Uq6ZzQU8W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1" y="5919556"/>
              <a:ext cx="959722" cy="6867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3" descr="http://www.homer-project.eu/sites/default/files/images/certh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902757"/>
              <a:ext cx="742103" cy="7266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5" descr="http://en.ruvsa.com/upload/iblock/073/Israel%20_%20Bluebird%20Aero%20Systems%20_%20LOG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919556"/>
              <a:ext cx="1088853" cy="7098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" y="3276600"/>
            <a:ext cx="9223959" cy="25146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8600" y="1295400"/>
            <a:ext cx="5697415" cy="3200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10" descr="Cont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4465" y="1295400"/>
            <a:ext cx="3259535" cy="4288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1" u="none" strike="noStrike" kern="1200" cap="all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Εναεριο Συστημα </a:t>
            </a:r>
            <a:r>
              <a:rPr kumimoji="0" lang="en-US" sz="2800" b="1" i="1" u="none" strike="noStrike" kern="1200" cap="all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1" u="none" strike="noStrike" kern="1200" cap="all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1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5867400"/>
            <a:ext cx="4191000" cy="802843"/>
            <a:chOff x="228600" y="5867400"/>
            <a:chExt cx="4191000" cy="802843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5867400"/>
              <a:ext cx="4191000" cy="8028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6015429"/>
              <a:ext cx="1097442" cy="544649"/>
            </a:xfrm>
            <a:prstGeom prst="rect">
              <a:avLst/>
            </a:prstGeom>
          </p:spPr>
        </p:pic>
        <p:pic>
          <p:nvPicPr>
            <p:cNvPr id="11" name="Picture 9" descr="http://www.dfrcag.com/wp-content/uploads/2013/04/xKemea-Logo.jpg.pagespeed.ic.Uq6ZzQU8W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1" y="5919556"/>
              <a:ext cx="959722" cy="6867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3" descr="http://www.homer-project.eu/sites/default/files/images/certh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902757"/>
              <a:ext cx="742103" cy="7266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5" descr="http://en.ruvsa.com/upload/iblock/073/Israel%20_%20Bluebird%20Aero%20Systems%20_%20LOGO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919556"/>
              <a:ext cx="1088853" cy="7098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981200" y="4495800"/>
            <a:ext cx="1752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Απογείωση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781800" y="5486400"/>
            <a:ext cx="1752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Προσγείωση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l-GR" sz="2800" b="1" i="1" cap="all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Εναεριο</a:t>
            </a:r>
            <a:r>
              <a:rPr lang="el-GR" sz="2800" b="1" i="1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i="1" cap="all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φορτιο</a:t>
            </a:r>
            <a:r>
              <a:rPr lang="el-GR" sz="2800" b="1" i="1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cap="all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fermis</a:t>
            </a:r>
            <a:endParaRPr lang="en-US" sz="2800" b="1" i="1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5867400"/>
            <a:ext cx="4191000" cy="802843"/>
            <a:chOff x="228600" y="5867400"/>
            <a:chExt cx="4191000" cy="802843"/>
          </a:xfrm>
        </p:grpSpPr>
        <p:sp>
          <p:nvSpPr>
            <p:cNvPr id="5" name="Rounded Rectangle 4"/>
            <p:cNvSpPr/>
            <p:nvPr/>
          </p:nvSpPr>
          <p:spPr>
            <a:xfrm>
              <a:off x="228600" y="5867400"/>
              <a:ext cx="4191000" cy="8028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6015429"/>
              <a:ext cx="1097442" cy="544649"/>
            </a:xfrm>
            <a:prstGeom prst="rect">
              <a:avLst/>
            </a:prstGeom>
          </p:spPr>
        </p:pic>
        <p:pic>
          <p:nvPicPr>
            <p:cNvPr id="7" name="Picture 9" descr="http://www.dfrcag.com/wp-content/uploads/2013/04/xKemea-Logo.jpg.pagespeed.ic.Uq6ZzQU8W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1" y="5919556"/>
              <a:ext cx="959722" cy="6867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3" descr="http://www.homer-project.eu/sites/default/files/images/certh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902757"/>
              <a:ext cx="742103" cy="7266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5" descr="http://en.ruvsa.com/upload/iblock/073/Israel%20_%20Bluebird%20Aero%20Systems%20_%20LOG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919556"/>
              <a:ext cx="1088853" cy="7098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58" y="1118956"/>
            <a:ext cx="7440089" cy="4443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7227" y="5113350"/>
            <a:ext cx="3051773" cy="72530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Fire Close-up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48006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Θερμική</a:t>
            </a:r>
            <a:r>
              <a:rPr lang="en-US" sz="1400" dirty="0" smtClean="0"/>
              <a:t> </a:t>
            </a:r>
            <a:r>
              <a:rPr lang="el-GR" sz="1400" dirty="0" smtClean="0"/>
              <a:t>και οπτική κάμερα 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1447800" y="4800600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Ατμοσφαιρικός αισθητήρας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3124200" y="4800600"/>
            <a:ext cx="1447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Μετεωρολογικός αισθητήρα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7239000" y="39624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Βάση φορτίου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7391400" y="22098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Ψηφιακός πομποδέκτης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609600" y="990600"/>
            <a:ext cx="152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Δέκτης εντοπισμού</a:t>
            </a:r>
            <a:r>
              <a:rPr lang="en-US" sz="1400" dirty="0" smtClean="0"/>
              <a:t> </a:t>
            </a:r>
          </a:p>
          <a:p>
            <a:pPr algn="ctr"/>
            <a:r>
              <a:rPr lang="el-GR" sz="1400" dirty="0" smtClean="0"/>
              <a:t>Επιγείων μονάδων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5181600" y="3962400"/>
            <a:ext cx="152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Σύστημα σταθεροποιήσεις 2 αξόνων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981200"/>
            <a:ext cx="9144000" cy="4267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ΕΠΙΓΕΙΟ ΣΥΣΤΗΜΑ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l-GR" sz="2800" b="1" i="1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i="1" cap="all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επιγειο</a:t>
            </a:r>
            <a:r>
              <a:rPr lang="el-GR" sz="2800" b="1" i="1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i="1" cap="all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συστημα</a:t>
            </a:r>
            <a:r>
              <a:rPr lang="el-GR" sz="2800" b="1" i="1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cap="all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fermis</a:t>
            </a:r>
            <a:endParaRPr lang="en-US" sz="2800" b="1" i="1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1568"/>
          <a:stretch>
            <a:fillRect/>
          </a:stretch>
        </p:blipFill>
        <p:spPr bwMode="auto">
          <a:xfrm>
            <a:off x="457200" y="609600"/>
            <a:ext cx="57150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8152" y="3200400"/>
            <a:ext cx="1776248" cy="132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733800"/>
            <a:ext cx="1905000" cy="132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ine Callout 1 8"/>
          <p:cNvSpPr/>
          <p:nvPr/>
        </p:nvSpPr>
        <p:spPr>
          <a:xfrm>
            <a:off x="2590800" y="1828800"/>
            <a:ext cx="1828800" cy="914400"/>
          </a:xfrm>
          <a:prstGeom prst="borderCallout1">
            <a:avLst>
              <a:gd name="adj1" fmla="val 53599"/>
              <a:gd name="adj2" fmla="val -757"/>
              <a:gd name="adj3" fmla="val 112500"/>
              <a:gd name="adj4" fmla="val -38333"/>
            </a:avLst>
          </a:prstGeom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Εντοπισμός θέσης 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1828800" y="3886200"/>
            <a:ext cx="2057400" cy="1371600"/>
          </a:xfrm>
          <a:prstGeom prst="borderCallout1">
            <a:avLst>
              <a:gd name="adj1" fmla="val 568"/>
              <a:gd name="adj2" fmla="val 52031"/>
              <a:gd name="adj3" fmla="val -50487"/>
              <a:gd name="adj4" fmla="val 151122"/>
            </a:avLst>
          </a:prstGeom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Επίγειος σταθμός Πλοήγησης και ελέγχου – συλλογής δεδομένων</a:t>
            </a:r>
            <a:endParaRPr lang="en-US" dirty="0"/>
          </a:p>
        </p:txBody>
      </p:sp>
      <p:sp>
        <p:nvSpPr>
          <p:cNvPr id="11" name="Line Callout 1 10"/>
          <p:cNvSpPr/>
          <p:nvPr/>
        </p:nvSpPr>
        <p:spPr>
          <a:xfrm>
            <a:off x="5638800" y="990600"/>
            <a:ext cx="2362200" cy="1066800"/>
          </a:xfrm>
          <a:prstGeom prst="borderCallout1">
            <a:avLst>
              <a:gd name="adj1" fmla="val 103599"/>
              <a:gd name="adj2" fmla="val 50001"/>
              <a:gd name="adj3" fmla="val 221591"/>
              <a:gd name="adj4" fmla="val 122273"/>
            </a:avLst>
          </a:prstGeom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Συλλογή / επεξεργασία και παρουσίαση δεδομένων  </a:t>
            </a:r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>
            <a:off x="6019800" y="3810000"/>
            <a:ext cx="6096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404</Words>
  <Application>Microsoft Office PowerPoint</Application>
  <PresentationFormat>On-screen Show (4:3)</PresentationFormat>
  <Paragraphs>67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πλατφορμα FERMIS </vt:lpstr>
      <vt:lpstr>Εναεριο Συστημα  </vt:lpstr>
      <vt:lpstr>Slide 4</vt:lpstr>
      <vt:lpstr>Εναεριο φορτιο fermis</vt:lpstr>
      <vt:lpstr> επιγειο συστημα fermis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Vassiliki</dc:creator>
  <cp:lastModifiedBy>Francesco</cp:lastModifiedBy>
  <cp:revision>242</cp:revision>
  <dcterms:created xsi:type="dcterms:W3CDTF">2015-10-12T07:01:46Z</dcterms:created>
  <dcterms:modified xsi:type="dcterms:W3CDTF">2015-11-19T22:40:39Z</dcterms:modified>
</cp:coreProperties>
</file>